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115" d="100"/>
          <a:sy n="115" d="100"/>
        </p:scale>
        <p:origin x="39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67737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92e6bbba7ab66dfaa42#tid=68f7000f7025800008f085c1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1312" y="4425696"/>
            <a:ext cx="3429000" cy="9052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220456" y="4425696"/>
            <a:ext cx="3419856" cy="9052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6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  选择性必修      第二册  SJ</a:t>
            </a:r>
            <a:endParaRPr lang="en-US" sz="26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6112" y="2350008"/>
            <a:ext cx="2377440" cy="227685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4.xml"/><Relationship Id="rId13" Type="http://schemas.openxmlformats.org/officeDocument/2006/relationships/image" Target="../media/image7.png"/><Relationship Id="rId3" Type="http://schemas.openxmlformats.org/officeDocument/2006/relationships/slide" Target="slide5.xml"/><Relationship Id="rId7" Type="http://schemas.openxmlformats.org/officeDocument/2006/relationships/slide" Target="slide12.xml"/><Relationship Id="rId12" Type="http://schemas.openxmlformats.org/officeDocument/2006/relationships/slide" Target="slide2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slide" Target="slide11.xml"/><Relationship Id="rId11" Type="http://schemas.openxmlformats.org/officeDocument/2006/relationships/slide" Target="slide19.xml"/><Relationship Id="rId5" Type="http://schemas.openxmlformats.org/officeDocument/2006/relationships/slide" Target="slide8.xml"/><Relationship Id="rId10" Type="http://schemas.openxmlformats.org/officeDocument/2006/relationships/slide" Target="slide18.xml"/><Relationship Id="rId4" Type="http://schemas.openxmlformats.org/officeDocument/2006/relationships/slide" Target="slide6.xml"/><Relationship Id="rId9" Type="http://schemas.openxmlformats.org/officeDocument/2006/relationships/slide" Target="slide15.xml"/><Relationship Id="rId1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10_1#7744c35aa?vcp=1&amp;vop=1&amp;pid=40c4b3adf&amp;color=36,64,97&amp;vtp=1&amp;bt=1&amp;bbb=1"/>
              <p:cNvSpPr/>
              <p:nvPr/>
            </p:nvSpPr>
            <p:spPr>
              <a:xfrm>
                <a:off x="539496" y="2130062"/>
                <a:ext cx="11109960" cy="482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（4）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证明：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≥3,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1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∗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6_BD.10_1#7744c35aa?vcp=1&amp;vop=1&amp;pid=40c4b3adf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30062"/>
                <a:ext cx="11109960" cy="482600"/>
              </a:xfrm>
              <a:prstGeom prst="rect">
                <a:avLst/>
              </a:prstGeom>
              <a:blipFill>
                <a:blip r:embed="rId3"/>
                <a:stretch>
                  <a:fillRect l="-1317" b="-10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AN.11_1#7744c35aa?vcp=1&amp;vop=1&amp;pid=40c4b3adf&amp;color=36,64,97&amp;vtp=1&amp;bbb=1"/>
              <p:cNvSpPr/>
              <p:nvPr/>
            </p:nvSpPr>
            <p:spPr>
              <a:xfrm>
                <a:off x="539496" y="2618758"/>
                <a:ext cx="11109960" cy="22815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【证明】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≥3,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1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∗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)+⋯+(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≥3,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1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∗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故所证不等式成立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6_AN.11_1#7744c35aa?vcp=1&amp;vop=1&amp;pid=40c4b3adf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618758"/>
                <a:ext cx="11109960" cy="2281555"/>
              </a:xfrm>
              <a:prstGeom prst="rect">
                <a:avLst/>
              </a:prstGeom>
              <a:blipFill>
                <a:blip r:embed="rId4"/>
                <a:stretch>
                  <a:fillRect l="-1317" b="-615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93cbed2bd?vcp=1&amp;pid=b2e7160c8&amp;color=101,101,255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要点2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无限制条件的排列问题</a:t>
            </a:r>
            <a:endParaRPr lang="en-US" altLang="zh-CN" sz="2200" dirty="0">
              <a:solidFill>
                <a:srgbClr val="6565FF"/>
              </a:solidFill>
            </a:endParaRPr>
          </a:p>
        </p:txBody>
      </p:sp>
      <p:sp>
        <p:nvSpPr>
          <p:cNvPr id="3" name="QC_5_BD.12_1#a00f568db?vaa=1&amp;vcp=1&amp;vop=1&amp;pid=93cbed2bd&amp;color=36,64,97&amp;vtp=1&amp;bbb=1&amp;hb=1"/>
          <p:cNvSpPr/>
          <p:nvPr/>
        </p:nvSpPr>
        <p:spPr>
          <a:xfrm>
            <a:off x="539496" y="1318332"/>
            <a:ext cx="11109960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例2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某旅行社设计了4条不同的旅游路线，甲要从中任选2条旅游路线，分别在假期7月和8月出游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，则不同的选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择及安排方法有(</a:t>
            </a:r>
            <a:r>
              <a:rPr lang="en-US" altLang="zh-CN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dirty="0">
              <a:solidFill>
                <a:srgbClr val="244061"/>
              </a:solidFill>
            </a:endParaRPr>
          </a:p>
        </p:txBody>
      </p:sp>
      <p:sp>
        <p:nvSpPr>
          <p:cNvPr id="4" name="QC_5_AN.14_1#a00f568db.bracket?vaa=1&amp;vcp=1&amp;vop=1&amp;pid=93cbed2bd&amp;color=36,64,97&amp;vpa=1&amp;vtp=1"/>
          <p:cNvSpPr/>
          <p:nvPr/>
        </p:nvSpPr>
        <p:spPr>
          <a:xfrm>
            <a:off x="2301621" y="1827998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5" name="QC_5_BD.12_2#a00f568db.choices?vaa=1&amp;vcp=1&amp;vop=1&amp;pid=93cbed2bd&amp;color=36,64,97&amp;vtp=1&amp;bbb=1"/>
          <p:cNvSpPr/>
          <p:nvPr/>
        </p:nvSpPr>
        <p:spPr>
          <a:xfrm>
            <a:off x="539496" y="2134639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72740" algn="l"/>
                <a:tab pos="5720080" algn="l"/>
                <a:tab pos="8567420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24种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16种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12种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.6种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5_AS.13_1#a00f568db?vaa=1&amp;vcp=1&amp;vop=1&amp;pid=93cbed2bd&amp;color=36,64,97&amp;vtp=1&amp;bbb=1&amp;hb=1"/>
              <p:cNvSpPr/>
              <p:nvPr/>
            </p:nvSpPr>
            <p:spPr>
              <a:xfrm>
                <a:off x="539496" y="2554946"/>
                <a:ext cx="11109960" cy="78219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从4条不同的旅游路线中，选择2条旅游路线，分别安排在7月和8月，即为从4个元素中任取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2个进行排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列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，故不同的选择及安排方法有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=4×3=12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（种）.故选C．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6" name="QC_5_AS.13_1#a00f568db?vaa=1&amp;vcp=1&amp;vop=1&amp;pid=93cbed2bd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54946"/>
                <a:ext cx="11109960" cy="782193"/>
              </a:xfrm>
              <a:prstGeom prst="rect">
                <a:avLst/>
              </a:prstGeom>
              <a:blipFill>
                <a:blip r:embed="rId3"/>
                <a:stretch>
                  <a:fillRect l="-1317" r="-220" b="-1875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8ee834c73?vcp=1&amp;pid=b2e7160c8&amp;color=101,101,255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要点3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特殊元素或特殊位置的排列问题</a:t>
            </a:r>
            <a:endParaRPr lang="en-US" altLang="zh-CN" sz="2200" dirty="0"/>
          </a:p>
        </p:txBody>
      </p:sp>
      <p:sp>
        <p:nvSpPr>
          <p:cNvPr id="3" name="QO_5_BD.16_1#f1ab7647e?vcp=1&amp;vop=1&amp;pid=8ee834c73&amp;color=36,64,97&amp;vtp=1&amp;bbb=1"/>
          <p:cNvSpPr/>
          <p:nvPr/>
        </p:nvSpPr>
        <p:spPr>
          <a:xfrm>
            <a:off x="539496" y="1324192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例3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现有7名学生，在下列不同要求下，求不同的排列方法种数．</a:t>
            </a:r>
            <a:endParaRPr lang="en-US" altLang="zh-CN" sz="1800" dirty="0"/>
          </a:p>
        </p:txBody>
      </p:sp>
      <p:sp>
        <p:nvSpPr>
          <p:cNvPr id="4" name="QO_6_BD.17_1#d0dd55b41?vcp=1&amp;vop=1&amp;pid=f1ab7647e&amp;color=36,64,97&amp;vtp=1&amp;bbb=1"/>
          <p:cNvSpPr/>
          <p:nvPr/>
        </p:nvSpPr>
        <p:spPr>
          <a:xfrm>
            <a:off x="539496" y="1691156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全体排成一行，其中甲只能在中间或者两端；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6_AN.18_1#d0dd55b41?vcp=1&amp;vop=1&amp;pid=f1ab7647e&amp;color=36,64,97&amp;vtp=1&amp;bbb=1&amp;hb=1"/>
              <p:cNvSpPr/>
              <p:nvPr/>
            </p:nvSpPr>
            <p:spPr>
              <a:xfrm>
                <a:off x="539496" y="2065361"/>
                <a:ext cx="11109960" cy="78282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元素分析法：甲为特殊元素，故先安排甲，中间或两端共3个位置可安排甲，有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种排法，其余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6人全排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列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bSup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种排法．由分步计数原理得共有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160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（种）排法．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5" name="QO_6_AN.18_1#d0dd55b41?vcp=1&amp;vop=1&amp;pid=f1ab7647e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65361"/>
                <a:ext cx="11109960" cy="782828"/>
              </a:xfrm>
              <a:prstGeom prst="rect">
                <a:avLst/>
              </a:prstGeom>
              <a:blipFill>
                <a:blip r:embed="rId3"/>
                <a:stretch>
                  <a:fillRect l="-1317" r="-494" b="-1796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O_6_BD.19_1#ec9a6bbf1?vcp=1&amp;vop=1&amp;pid=f1ab7647e&amp;color=36,64,97&amp;vtp=1&amp;bbb=1"/>
          <p:cNvSpPr/>
          <p:nvPr/>
        </p:nvSpPr>
        <p:spPr>
          <a:xfrm>
            <a:off x="539496" y="2854475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全体排成一行，甲、乙站在两端；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QO_6_AN.20_1#ec9a6bbf1?vcp=1&amp;vop=1&amp;pid=f1ab7647e&amp;color=36,64,97&amp;vtp=1&amp;bbb=1&amp;hb=1"/>
              <p:cNvSpPr/>
              <p:nvPr/>
            </p:nvSpPr>
            <p:spPr>
              <a:xfrm>
                <a:off x="539496" y="3218965"/>
                <a:ext cx="11109960" cy="20500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【解】方法一（元素分析法）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：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先让甲、乙排在两端，共有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种排法，剩下5个人在中间5个位置任意排列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，共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种排法.故共有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=240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（种）排法.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法二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（位置分析法）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：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先考虑两端的2个位置，只能排甲、乙，共有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种排法，剩下的5个位置，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排剩下的5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名同学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种排法.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=240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（种）排法.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7" name="QO_6_AN.20_1#ec9a6bbf1?vcp=1&amp;vop=1&amp;pid=f1ab7647e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218965"/>
                <a:ext cx="11109960" cy="2050034"/>
              </a:xfrm>
              <a:prstGeom prst="rect">
                <a:avLst/>
              </a:prstGeom>
              <a:blipFill>
                <a:blip r:embed="rId4"/>
                <a:stretch>
                  <a:fillRect l="-1317" r="-494" b="-71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21_1#52780fe9c?vcp=1&amp;vop=1&amp;pid=f1ab7647e&amp;color=36,64,97&amp;vtp=1&amp;bt=1&amp;bbb=1"/>
          <p:cNvSpPr/>
          <p:nvPr/>
        </p:nvSpPr>
        <p:spPr>
          <a:xfrm>
            <a:off x="539496" y="2313196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（3）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全体排成一行，其中甲不在最左端，乙不在最右端.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AN.22_1#52780fe9c?vcp=1&amp;vop=1&amp;pid=f1ab7647e&amp;color=36,64,97&amp;vtp=1&amp;bbb=1&amp;hb=1"/>
              <p:cNvSpPr/>
              <p:nvPr/>
            </p:nvSpPr>
            <p:spPr>
              <a:xfrm>
                <a:off x="539496" y="2686830"/>
                <a:ext cx="11109960" cy="16495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【解】间接法：若不考虑甲、乙的限制条件，共有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种排法，甲在最左端共有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种排法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</a:t>
                </a:r>
                <a:r>
                  <a:rPr lang="en-US" altLang="zh-CN" sz="1800" b="0" i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：此时包含乙在</a:t>
                </a: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1800" b="0" i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最右端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,乙在最右端共有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种排法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（提示：此时包含甲在最左端）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,甲在最左端、乙在最右端共有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种排法，</a:t>
                </a: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720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（种）排法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（提示：前三项中，相当于减去两次甲在最左端</a:t>
                </a:r>
                <a:r>
                  <a:rPr lang="en-US" altLang="zh-CN" sz="1800" b="0" i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、乙在最右端的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情况</a:t>
                </a:r>
                <a:r>
                  <a:rPr lang="en-US" altLang="zh-CN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，故需再加回一次）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6_AN.22_1#52780fe9c?vcp=1&amp;vop=1&amp;pid=f1ab7647e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686830"/>
                <a:ext cx="11109960" cy="1649540"/>
              </a:xfrm>
              <a:prstGeom prst="rect">
                <a:avLst/>
              </a:prstGeom>
              <a:blipFill>
                <a:blip r:embed="rId3"/>
                <a:stretch>
                  <a:fillRect l="-1317" r="-714" b="-851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5_EX.23_1#f1ab7647e?vcp=1&amp;vop=1&amp;pid=8ee834c73&amp;color=36,64,97&amp;vtp=1&amp;bbb=1"/>
              <p:cNvSpPr/>
              <p:nvPr/>
            </p:nvSpPr>
            <p:spPr>
              <a:xfrm>
                <a:off x="539496" y="4384883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【思路分析】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分析题意，确定限制条件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→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先排特殊位置或特殊元素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→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再排其他位置或其他元素.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5_EX.23_1#f1ab7647e?vcp=1&amp;vop=1&amp;pid=8ee834c73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384883"/>
                <a:ext cx="11109960" cy="360680"/>
              </a:xfrm>
              <a:prstGeom prst="rect">
                <a:avLst/>
              </a:prstGeom>
              <a:blipFill>
                <a:blip r:embed="rId4"/>
                <a:stretch>
                  <a:fillRect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9b276d851?vcp=1&amp;pid=b2e7160c8&amp;color=101,101,255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要点4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利用“捆绑法”解决相邻问题</a:t>
            </a:r>
            <a:endParaRPr lang="en-US" altLang="zh-CN" sz="2200" dirty="0">
              <a:solidFill>
                <a:srgbClr val="6565FF"/>
              </a:solidFill>
            </a:endParaRPr>
          </a:p>
        </p:txBody>
      </p:sp>
      <p:sp>
        <p:nvSpPr>
          <p:cNvPr id="3" name="QC_5_BD.24_1#bc39c14c4?vaa=1&amp;vcp=1&amp;vop=1&amp;pid=9b276d851&amp;color=36,64,97&amp;vtp=1&amp;bbb=1"/>
          <p:cNvSpPr/>
          <p:nvPr/>
        </p:nvSpPr>
        <p:spPr>
          <a:xfrm>
            <a:off x="539496" y="1324192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例4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[江苏南京六校2024高二期末]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有2名男生，3名女生站成一排，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其中男生相邻的排法种数是(</a:t>
            </a:r>
            <a:r>
              <a:rPr lang="en-US" altLang="zh-CN" sz="1800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p:sp>
        <p:nvSpPr>
          <p:cNvPr id="4" name="QC_5_AN.26_1#bc39c14c4.bracket?vaa=1&amp;vcp=1&amp;vop=1&amp;pid=9b276d851&amp;color=36,64,97&amp;vpa=2&amp;vtp=1"/>
          <p:cNvSpPr/>
          <p:nvPr/>
        </p:nvSpPr>
        <p:spPr>
          <a:xfrm>
            <a:off x="10189909" y="1411565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5" name="QC_5_BD.24_2#bc39c14c4.choices?vaa=1&amp;vcp=1&amp;vop=1&amp;pid=9b276d851&amp;color=36,64,97&amp;vtp=1&amp;bbb=1"/>
          <p:cNvSpPr/>
          <p:nvPr/>
        </p:nvSpPr>
        <p:spPr>
          <a:xfrm>
            <a:off x="539496" y="1730144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15590" algn="l"/>
                <a:tab pos="5605780" algn="l"/>
                <a:tab pos="8395970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.24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B.48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C.96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.120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5_AS.25_1#bc39c14c4?vaa=1&amp;vcp=1&amp;vop=1&amp;pid=9b276d851&amp;color=36,64,97&amp;vtp=1&amp;bbb=1&amp;hb=1"/>
              <p:cNvSpPr/>
              <p:nvPr/>
            </p:nvSpPr>
            <p:spPr>
              <a:xfrm>
                <a:off x="539496" y="2103461"/>
                <a:ext cx="11109960" cy="7822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将2名男生“捆绑”看成一个整体，与3名女生进行全排列，共有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种排法，“捆绑”成一个整体后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，该整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体内部也需进行排列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种排法.故共有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（种）排法.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6" name="QC_5_AS.25_1#bc39c14c4?vaa=1&amp;vcp=1&amp;vop=1&amp;pid=9b276d851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03461"/>
                <a:ext cx="11109960" cy="782257"/>
              </a:xfrm>
              <a:prstGeom prst="rect">
                <a:avLst/>
              </a:prstGeom>
              <a:blipFill>
                <a:blip r:embed="rId3"/>
                <a:stretch>
                  <a:fillRect l="-1317" b="-1875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d3418ad47?vcp=1&amp;pid=b2e7160c8&amp;color=101,101,255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要点5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利用“插空法”解决不相邻问题</a:t>
            </a:r>
            <a:endParaRPr lang="en-US" altLang="zh-CN" sz="2200" dirty="0">
              <a:solidFill>
                <a:srgbClr val="6565FF"/>
              </a:solidFill>
            </a:endParaRPr>
          </a:p>
        </p:txBody>
      </p:sp>
      <p:sp>
        <p:nvSpPr>
          <p:cNvPr id="3" name="QC_5_BD.28_1#8ad314b53?vaa=1&amp;vcp=1&amp;vop=1&amp;pid=d3418ad47&amp;color=36,64,97&amp;vtp=1&amp;bbb=1&amp;hb=1"/>
          <p:cNvSpPr/>
          <p:nvPr/>
        </p:nvSpPr>
        <p:spPr>
          <a:xfrm>
            <a:off x="539496" y="1318332"/>
            <a:ext cx="11109960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例5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[四川成都石室中学2025高二期中]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在某次研讨会中，甲、乙、丙、丁、戊、己6位专家轮流发言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，其中甲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和乙不能连续发言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，则这6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位专家的不同发言顺序共有</a:t>
            </a:r>
            <a:r>
              <a:rPr lang="en-US" altLang="zh-CN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(</a:t>
            </a:r>
            <a:r>
              <a:rPr lang="en-US" altLang="zh-CN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dirty="0">
              <a:solidFill>
                <a:srgbClr val="244061"/>
              </a:solidFill>
            </a:endParaRPr>
          </a:p>
        </p:txBody>
      </p:sp>
      <p:sp>
        <p:nvSpPr>
          <p:cNvPr id="4" name="QC_5_AN.30_1#8ad314b53.bracket?vaa=1&amp;vcp=1&amp;vop=1&amp;pid=d3418ad47&amp;color=36,64,97&amp;vpa=3&amp;vtp=1"/>
          <p:cNvSpPr/>
          <p:nvPr/>
        </p:nvSpPr>
        <p:spPr>
          <a:xfrm>
            <a:off x="6187821" y="1827998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5" name="QC_5_BD.28_2#8ad314b53.choices?vaa=1&amp;vcp=1&amp;vop=1&amp;pid=d3418ad47&amp;color=36,64,97&amp;vtp=1&amp;bbb=1"/>
          <p:cNvSpPr/>
          <p:nvPr/>
        </p:nvSpPr>
        <p:spPr>
          <a:xfrm>
            <a:off x="539496" y="2134639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44165" algn="l"/>
                <a:tab pos="5662930" algn="l"/>
                <a:tab pos="848169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240种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280种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480种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.720种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5_AS.29_1#8ad314b53?vaa=1&amp;vcp=1&amp;vop=1&amp;pid=d3418ad47&amp;color=36,64,97&amp;vtp=1&amp;bbb=1&amp;hb=1"/>
              <p:cNvSpPr/>
              <p:nvPr/>
            </p:nvSpPr>
            <p:spPr>
              <a:xfrm>
                <a:off x="539496" y="2507956"/>
                <a:ext cx="11109960" cy="1192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排除甲、乙外的其他4位专家有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种排列方法，再将甲、乙插入排好的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4位专家所形成的包含两端在内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5个空隙中，有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种排列方法，所以这6位专家的不同发言顺序共有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=480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故选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C．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6" name="QC_5_AS.29_1#8ad314b53?vaa=1&amp;vcp=1&amp;vop=1&amp;pid=d3418ad47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07956"/>
                <a:ext cx="11109960" cy="1192340"/>
              </a:xfrm>
              <a:prstGeom prst="rect">
                <a:avLst/>
              </a:prstGeom>
              <a:blipFill>
                <a:blip r:embed="rId3"/>
                <a:stretch>
                  <a:fillRect l="-1317" r="-494" b="-117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32_1#ca2ceede0?vaa=1&amp;vcp=1&amp;vop=1&amp;pid=d3418ad47&amp;color=36,64,97&amp;vtp=1&amp;bt=1&amp;bbb=1"/>
          <p:cNvSpPr/>
          <p:nvPr/>
        </p:nvSpPr>
        <p:spPr>
          <a:xfrm>
            <a:off x="539496" y="2949657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</a:t>
            </a:r>
            <a:r>
              <a:rPr lang="en-US" altLang="zh-CN" sz="1800" b="1" i="0" spc="-5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</a:t>
            </a:r>
            <a:r>
              <a:rPr lang="en-US" altLang="zh-CN" sz="1800" b="1" i="0" spc="-5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spc="-50" dirty="0">
                <a:solidFill>
                  <a:srgbClr val="244061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[山东济宁第一中学2024高二月考]</a:t>
            </a:r>
            <a:r>
              <a:rPr lang="en-US" altLang="zh-CN" sz="1800" b="0" i="0" spc="-5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spc="-5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有7把相同的椅子排成一排，要求3个人坐下且不相邻</a:t>
            </a:r>
            <a:r>
              <a:rPr lang="en-US" altLang="zh-CN" sz="1800" b="0" i="0" spc="-5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，共有</a:t>
            </a:r>
            <a:r>
              <a:rPr lang="en-US" altLang="zh-CN" sz="1800" i="0" spc="-5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 spc="-5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种坐法</a:t>
            </a:r>
            <a:r>
              <a:rPr lang="en-US" altLang="zh-CN" sz="1800" b="0" i="0" spc="-5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．</a:t>
            </a:r>
            <a:endParaRPr lang="en-US" altLang="zh-CN" sz="1800" spc="-50" dirty="0"/>
          </a:p>
        </p:txBody>
      </p:sp>
      <p:sp>
        <p:nvSpPr>
          <p:cNvPr id="3" name="QB_5_AN.34_1#ca2ceede0.blank?vaa=1&amp;vcp=1&amp;vop=1&amp;pid=d3418ad47&amp;color=36,64,97&amp;vpa=4&amp;vtp=1&amp;bbb=1"/>
          <p:cNvSpPr/>
          <p:nvPr/>
        </p:nvSpPr>
        <p:spPr>
          <a:xfrm>
            <a:off x="10189115" y="2907747"/>
            <a:ext cx="376238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0" i="0" spc="-5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60</a:t>
            </a:r>
            <a:endParaRPr lang="en-US" altLang="zh-CN" spc="-5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5_AS.33_1#ca2ceede0?vaa=1&amp;vcp=1&amp;vop=1&amp;pid=d3418ad47&amp;color=36,64,97&amp;vtp=1&amp;bbb=1&amp;hb=1"/>
              <p:cNvSpPr/>
              <p:nvPr/>
            </p:nvSpPr>
            <p:spPr>
              <a:xfrm>
                <a:off x="539496" y="3367232"/>
                <a:ext cx="11109960" cy="78320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</a:t>
                </a:r>
                <a:r>
                  <a:rPr lang="en-US" altLang="zh-CN" sz="1800" b="1" i="0" spc="-5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解析】</a:t>
                </a:r>
                <a:r>
                  <a:rPr lang="en-US" altLang="zh-CN" sz="1800" b="0" i="0" spc="-5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由题可知，3个人坐下，会有4把空椅子，可以看作先摆了4把空椅子（提示：4把空椅子完全相同</a:t>
                </a:r>
                <a:r>
                  <a:rPr lang="en-US" altLang="zh-CN" sz="1800" b="0" i="0" spc="-5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），包含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 spc="-5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两端在内共有</a:t>
                </a:r>
                <a:r>
                  <a:rPr lang="en-US" altLang="zh-CN" b="0" i="0" spc="-5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5个空隙，然后3个人带着椅子，在这5个空隙中任选3个，按顺序坐好，所以有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i="1" spc="-5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 spc="-5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 spc="-5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b="0" i="0" spc="-5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b="0" i="0" spc="-5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spc="-5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（种）坐法.</a:t>
                </a:r>
                <a:endParaRPr lang="en-US" altLang="zh-CN" spc="-50" dirty="0"/>
              </a:p>
            </p:txBody>
          </p:sp>
        </mc:Choice>
        <mc:Fallback xmlns="">
          <p:sp>
            <p:nvSpPr>
              <p:cNvPr id="4" name="QB_5_AS.33_1#ca2ceede0?vaa=1&amp;vcp=1&amp;vop=1&amp;pid=d3418ad47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367232"/>
                <a:ext cx="11109960" cy="783209"/>
              </a:xfrm>
              <a:prstGeom prst="rect">
                <a:avLst/>
              </a:prstGeom>
              <a:blipFill>
                <a:blip r:embed="rId3"/>
                <a:stretch>
                  <a:fillRect l="-1317" r="-1427" b="-1782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5_BD#ec686f813?vcp=1&amp;pid=d3418ad47&amp;color=36,64,97&amp;tib=255,255,255&amp;iip=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0102" y="3206959"/>
            <a:ext cx="1216152" cy="29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5_BD#ec686f813?vcp=1&amp;pid=d3418ad47&amp;color=36,64,97&amp;vtp=1&amp;bt=1&amp;bbb=1&amp;hb=1"/>
          <p:cNvSpPr/>
          <p:nvPr/>
        </p:nvSpPr>
        <p:spPr>
          <a:xfrm>
            <a:off x="539496" y="3147523"/>
            <a:ext cx="11109960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 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个人坐下且不相邻，考虑用“插空法”，由于其他椅子上没坐人，故考虑先放空椅子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，椅子是相同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，没有顺序，所以不需要进行排列.</a:t>
            </a:r>
            <a:endParaRPr lang="en-US" altLang="zh-CN" sz="100" dirty="0"/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3e5adade2?vcp=1&amp;pid=b2e7160c8&amp;color=101,101,255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要点6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排列中的定序问题</a:t>
            </a:r>
            <a:endParaRPr lang="en-US" altLang="zh-CN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5_BD.36_1#73b56f576?vaa=1&amp;vcp=1&amp;vop=1&amp;pid=3e5adade2&amp;color=36,64,97&amp;vtp=1&amp;bbb=1"/>
              <p:cNvSpPr/>
              <p:nvPr/>
            </p:nvSpPr>
            <p:spPr>
              <a:xfrm>
                <a:off x="539496" y="1324192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例7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[福建福州七校2024高二期中联考]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等6人排成一列，则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的前面的排法种数为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B_5_BD.36_1#73b56f576?vaa=1&amp;vcp=1&amp;vop=1&amp;pid=3e5adade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24192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t="-3390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B_5_AN.38_1#73b56f576.blank?vaa=1&amp;vcp=1&amp;vop=1&amp;pid=3e5adade2&amp;color=36,64,97&amp;vpa=5&amp;vtp=1&amp;bbb=1"/>
          <p:cNvSpPr/>
          <p:nvPr/>
        </p:nvSpPr>
        <p:spPr>
          <a:xfrm>
            <a:off x="9840754" y="1282282"/>
            <a:ext cx="509588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360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5_AS.37_1#73b56f576?vaa=1&amp;vcp=1&amp;vop=1&amp;pid=3e5adade2&amp;color=36,64,97&amp;vtp=1&amp;bbb=1&amp;hb=1"/>
              <p:cNvSpPr/>
              <p:nvPr/>
            </p:nvSpPr>
            <p:spPr>
              <a:xfrm>
                <a:off x="539496" y="1688171"/>
                <a:ext cx="11109960" cy="25639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方法一（倍缩法）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：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依题意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的前面，属于定序问题，共有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=360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（种）排法．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方法二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（空位插空法）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：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设想有6把椅子，先让除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外的其他4人坐在椅子上，共有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=360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排法，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剩余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2把椅子，由于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的前面，所以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的座位已经确定，故共有360种排法.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方法三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（逐步插空法）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：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先将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按照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的前面排好，有3个空隙，剩余4人中的第一个人选1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个空隙排好，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3种排法，并且空隙变成了4个，第二个人选1个空隙排好，有4种排法，并且空隙变成了5个，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以此类推，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故共有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3×4×5×6=360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（种）排法.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5" name="QB_5_AS.37_1#73b56f576?vaa=1&amp;vcp=1&amp;vop=1&amp;pid=3e5adade2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688171"/>
                <a:ext cx="11109960" cy="2563940"/>
              </a:xfrm>
              <a:prstGeom prst="rect">
                <a:avLst/>
              </a:prstGeom>
              <a:blipFill>
                <a:blip r:embed="rId4"/>
                <a:stretch>
                  <a:fillRect l="-1317" r="-3183" b="-522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a72f58e90?vcp=1&amp;pid=b2e7160c8&amp;color=101,101,255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要点7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数字排列问题</a:t>
            </a:r>
            <a:endParaRPr lang="en-US" altLang="zh-CN" sz="2200" dirty="0"/>
          </a:p>
        </p:txBody>
      </p:sp>
      <p:sp>
        <p:nvSpPr>
          <p:cNvPr id="3" name="QO_5_BD.40_1#1c844b210?vcp=1&amp;vop=1&amp;pid=a72f58e90&amp;color=36,64,97&amp;vtp=1&amp;bbb=1"/>
          <p:cNvSpPr/>
          <p:nvPr/>
        </p:nvSpPr>
        <p:spPr>
          <a:xfrm>
            <a:off x="539496" y="1324192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例8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用0，1，2，3，4，5这六个数字，能组成多少个符合下列条件的数？（运算结果以数字作答）</a:t>
            </a:r>
            <a:endParaRPr lang="en-US" altLang="zh-CN" sz="1800" dirty="0"/>
          </a:p>
        </p:txBody>
      </p:sp>
      <p:sp>
        <p:nvSpPr>
          <p:cNvPr id="4" name="QO_6_BD.41_1#13c7fc128?vcp=1&amp;vop=1&amp;pid=1c844b210&amp;color=36,64,97&amp;vtp=1&amp;bbb=1"/>
          <p:cNvSpPr/>
          <p:nvPr/>
        </p:nvSpPr>
        <p:spPr>
          <a:xfrm>
            <a:off x="539496" y="1691156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无重复数字的四位偶数;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6_AN.42_1#13c7fc128?vcp=1&amp;vop=1&amp;pid=1c844b210&amp;color=36,64,97&amp;vtp=1&amp;bbb=1&amp;hb=1"/>
              <p:cNvSpPr/>
              <p:nvPr/>
            </p:nvSpPr>
            <p:spPr>
              <a:xfrm>
                <a:off x="539496" y="2109366"/>
                <a:ext cx="11109960" cy="204050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符合要求的四位偶数可分为两类.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一类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：0在个位时,有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二类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：2或4在个位时，首位从1，3，4（或2），5中选有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种情况，十位和百位从余下的数字中选有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种情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况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，于是有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个.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所以无重复数字的四位偶数共有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=156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（个）</a:t>
                </a:r>
                <a:r>
                  <a:rPr lang="en-US" altLang="zh-CN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（提示:分类计数原理）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5" name="QO_6_AN.42_1#13c7fc128?vcp=1&amp;vop=1&amp;pid=1c844b210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09366"/>
                <a:ext cx="11109960" cy="2040509"/>
              </a:xfrm>
              <a:prstGeom prst="rect">
                <a:avLst/>
              </a:prstGeom>
              <a:blipFill>
                <a:blip r:embed="rId3"/>
                <a:stretch>
                  <a:fillRect l="-1317" b="-686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O_6_BD.43_1#0c7805599?vcp=1&amp;vop=1&amp;pid=1c844b210&amp;color=36,64,97&amp;vtp=1&amp;bbb=1"/>
          <p:cNvSpPr/>
          <p:nvPr/>
        </p:nvSpPr>
        <p:spPr>
          <a:xfrm>
            <a:off x="539496" y="4150764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无重复数字且为5的倍数的四位数;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QO_6_AN.44_1#0c7805599?vcp=1&amp;vop=1&amp;pid=1c844b210&amp;color=36,64,97&amp;vtp=1&amp;bbb=1&amp;hb=1"/>
              <p:cNvSpPr/>
              <p:nvPr/>
            </p:nvSpPr>
            <p:spPr>
              <a:xfrm>
                <a:off x="539496" y="4515254"/>
                <a:ext cx="11109960" cy="79590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【解】符合要求的数可分为两类：第一类：0在个位时,有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个；第二类：5在个位时,有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.故满足条件的四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位数共有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（个）</a:t>
                </a:r>
                <a:r>
                  <a:rPr lang="en-US" altLang="zh-CN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（提示:分类计数原理）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7" name="QO_6_AN.44_1#0c7805599?vcp=1&amp;vop=1&amp;pid=1c844b210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515254"/>
                <a:ext cx="11109960" cy="795909"/>
              </a:xfrm>
              <a:prstGeom prst="rect">
                <a:avLst/>
              </a:prstGeom>
              <a:blipFill>
                <a:blip r:embed="rId4"/>
                <a:stretch>
                  <a:fillRect l="-1317" r="-384" b="-176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752c3b2a0.fixed?vcp=1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3752" y="2020824"/>
            <a:ext cx="2414016" cy="1344168"/>
          </a:xfrm>
          <a:prstGeom prst="rect">
            <a:avLst/>
          </a:prstGeom>
        </p:spPr>
      </p:pic>
      <p:sp>
        <p:nvSpPr>
          <p:cNvPr id="3" name="C_1_BD#752c3b2a0.fixed?vcp=1&amp;color=61,88,159&amp;vtp=1&amp;bbb=1"/>
          <p:cNvSpPr/>
          <p:nvPr/>
        </p:nvSpPr>
        <p:spPr>
          <a:xfrm>
            <a:off x="4946904" y="2093976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第7章</a:t>
            </a:r>
            <a:endParaRPr lang="en-US" altLang="zh-CN" sz="5400" dirty="0"/>
          </a:p>
        </p:txBody>
      </p:sp>
      <p:sp>
        <p:nvSpPr>
          <p:cNvPr id="4" name="C_1_BD#752c3b2a0.fixed?vcp=1&amp;color=61,88,159&amp;vtp=1&amp;bbb=1"/>
          <p:cNvSpPr/>
          <p:nvPr/>
        </p:nvSpPr>
        <p:spPr>
          <a:xfrm>
            <a:off x="0" y="3657600"/>
            <a:ext cx="12188952" cy="92354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计数原理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45_1#ba8eae76e?vcp=1&amp;vop=1&amp;pid=1c844b210&amp;color=36,64,97&amp;vtp=1&amp;bt=1&amp;bbb=1"/>
          <p:cNvSpPr/>
          <p:nvPr/>
        </p:nvSpPr>
        <p:spPr>
          <a:xfrm>
            <a:off x="539496" y="2064213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（3）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无重复数字且比1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230大的四位数.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AN.46_1#ba8eae76e?vcp=1&amp;vop=1&amp;pid=1c844b210&amp;color=36,64,97&amp;vtp=1&amp;bbb=1"/>
              <p:cNvSpPr/>
              <p:nvPr/>
            </p:nvSpPr>
            <p:spPr>
              <a:xfrm>
                <a:off x="539496" y="2472137"/>
                <a:ext cx="11109960" cy="245833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【解】符合要求的比1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230大的四位数可分为四类：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一类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：形如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2☐☐☐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3☐☐☐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4☐☐☐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5☐☐☐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二类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：形如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13☐☐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14☐☐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15☐☐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三类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：形如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124☐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125☐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四类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：形如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123☐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个.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以无重复数字且比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230大的四位数共有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=284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（个）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（提示:分类计数原理）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6_AN.46_1#ba8eae76e?vcp=1&amp;vop=1&amp;pid=1c844b210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72137"/>
                <a:ext cx="11109960" cy="2458339"/>
              </a:xfrm>
              <a:prstGeom prst="rect">
                <a:avLst/>
              </a:prstGeom>
              <a:blipFill>
                <a:blip r:embed="rId3"/>
                <a:stretch>
                  <a:fillRect l="-1317" b="-57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20c9b0e4d?vcp=1&amp;pid=b2e7160c8&amp;color=101,101,255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要点8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排列与其他知识的综合应用</a:t>
            </a:r>
            <a:endParaRPr lang="en-US" altLang="zh-CN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C_5_BD.47_1#8bb750920?vaa=1&amp;vcp=1&amp;vop=1&amp;pid=20c9b0e4d&amp;color=36,64,97&amp;vtp=1&amp;bbb=1&amp;hb=1"/>
              <p:cNvSpPr/>
              <p:nvPr/>
            </p:nvSpPr>
            <p:spPr>
              <a:xfrm>
                <a:off x="539496" y="1318332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例9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为1，2，3，4，5的任意一个排列.则满足：对于任意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∈{1,2,3,4,5}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，都有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,这样的排列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C_5_BD.47_1#8bb750920?vaa=1&amp;vcp=1&amp;vop=1&amp;pid=20c9b0e4d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18332"/>
                <a:ext cx="11109960" cy="770255"/>
              </a:xfrm>
              <a:prstGeom prst="rect">
                <a:avLst/>
              </a:prstGeom>
              <a:blipFill>
                <a:blip r:embed="rId3"/>
                <a:stretch>
                  <a:fillRect l="-1317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5_BD.47_2#8bb750920.choices?vaa=1&amp;vcp=1&amp;vop=1&amp;pid=20c9b0e4d&amp;color=36,64,97&amp;vtp=1&amp;bbb=1"/>
          <p:cNvSpPr/>
          <p:nvPr/>
        </p:nvSpPr>
        <p:spPr>
          <a:xfrm>
            <a:off x="539496" y="2092666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44165" algn="l"/>
                <a:tab pos="5662930" algn="l"/>
                <a:tab pos="848169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49个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50个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31个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.72个</a:t>
            </a:r>
            <a:endParaRPr lang="en-US" altLang="zh-CN" sz="1800" dirty="0"/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AS.49_1#8bb750920?vaa=1&amp;vcp=1&amp;vop=1&amp;pid=20c9b0e4d&amp;color=36,64,97&amp;vtp=1&amp;bt=1&amp;bbb=1&amp;hb=1"/>
              <p:cNvSpPr/>
              <p:nvPr/>
            </p:nvSpPr>
            <p:spPr>
              <a:xfrm>
                <a:off x="539496" y="828000"/>
                <a:ext cx="11109960" cy="5291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8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1+2+3+4+5=15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=15≤5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且当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时，任意排列均满足题意，共有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（个）.</a:t>
                </a:r>
                <a:endParaRPr lang="en-US" altLang="zh-CN" sz="1800" dirty="0"/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时，只要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≠5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，其他排列均满足题意，共有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（个）.</a:t>
                </a:r>
                <a:endParaRPr lang="en-US" altLang="zh-CN" sz="1800" dirty="0"/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只能取1或2，所有的情况如下：</a:t>
                </a:r>
                <a:endParaRPr lang="en-US" altLang="zh-CN" sz="1800" dirty="0"/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排列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32145，满足题意；排列31245，满足题意；排列32154，满足题意；排列31254，满足题意；排列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32415，</a:t>
                </a: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满足题意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；排列31425，满足题意；排列32451，不满足题意；排列31452，不满足题意；排列32514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，不满足题</a:t>
                </a: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意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；排列31524，满足题意；排列32541，不满足题意；排列31542，不满足题意.</a:t>
                </a:r>
                <a:endParaRPr lang="en-US" altLang="zh-CN" sz="1800" dirty="0"/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共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7个满足题意.</a:t>
                </a:r>
                <a:endParaRPr lang="en-US" altLang="zh-CN" sz="1800" dirty="0"/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综上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，满足题意的排列共有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24+18+7=49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（个）.</a:t>
                </a:r>
                <a:endParaRPr lang="en-US" altLang="zh-CN" sz="1800" dirty="0"/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故选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C_5_AS.49_1#8bb750920?vaa=1&amp;vcp=1&amp;vop=1&amp;pid=20c9b0e4d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28000"/>
                <a:ext cx="11109960" cy="5291455"/>
              </a:xfrm>
              <a:prstGeom prst="rect">
                <a:avLst/>
              </a:prstGeom>
              <a:blipFill>
                <a:blip r:embed="rId3"/>
                <a:stretch>
                  <a:fillRect l="-1317" t="-576" r="-3293" b="-265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N.50_1#8bb750920?vaa=1&amp;vcp=1&amp;vop=1&amp;pid=20c9b0e4d&amp;color=36,64,97&amp;mp=1&amp;vtp=1&amp;bt=1&amp;bbb=1"/>
          <p:cNvSpPr/>
          <p:nvPr/>
        </p:nvSpPr>
        <p:spPr>
          <a:xfrm>
            <a:off x="539496" y="3357993"/>
            <a:ext cx="11109960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000"/>
              </a:lnSpc>
            </a:pPr>
            <a:r>
              <a:rPr lang="en-US" altLang="zh-CN" sz="1800" b="1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【答案】</a:t>
            </a: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BD.51_1#6f3bbbe9d?vaa=1&amp;vcp=1&amp;vop=1&amp;pid=20c9b0e4d&amp;color=36,64,97&amp;vtp=1&amp;bt=1&amp;bbb=1&amp;hb=1"/>
              <p:cNvSpPr/>
              <p:nvPr/>
            </p:nvSpPr>
            <p:spPr>
              <a:xfrm>
                <a:off x="539496" y="1113904"/>
                <a:ext cx="11109960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例10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如果一个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位十进制数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bar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</a:rPr>
                          <m:t>⋯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e>
                    </m:ba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的数位上的数字满足“小大小大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…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小大”的顺序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，即满足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，我们称这种数为“波浪数”.从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1，2，3，4，5组成的无重复数字的五位数中任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取一个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，则这个数为“波浪数”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的概率是(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C_5_BD.51_1#6f3bbbe9d?vaa=1&amp;vcp=1&amp;vop=1&amp;pid=20c9b0e4d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113904"/>
                <a:ext cx="11109960" cy="1189355"/>
              </a:xfrm>
              <a:prstGeom prst="rect">
                <a:avLst/>
              </a:prstGeom>
              <a:blipFill>
                <a:blip r:embed="rId3"/>
                <a:stretch>
                  <a:fillRect l="-1317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5_BD.51_2#6f3bbbe9d.choices?vaa=1&amp;vcp=1&amp;vop=1&amp;pid=20c9b0e4d&amp;color=36,64,97&amp;vtp=1&amp;bbb=1"/>
              <p:cNvSpPr/>
              <p:nvPr/>
            </p:nvSpPr>
            <p:spPr>
              <a:xfrm>
                <a:off x="539496" y="2304148"/>
                <a:ext cx="11109960" cy="5355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866390" algn="l"/>
                    <a:tab pos="5707380" algn="l"/>
                    <a:tab pos="845947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5_BD.51_2#6f3bbbe9d.choices?vaa=1&amp;vcp=1&amp;vop=1&amp;pid=20c9b0e4d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04148"/>
                <a:ext cx="11109960" cy="535559"/>
              </a:xfrm>
              <a:prstGeom prst="rect">
                <a:avLst/>
              </a:prstGeom>
              <a:blipFill>
                <a:blip r:embed="rId4"/>
                <a:stretch>
                  <a:fillRect l="-1317" b="-147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5_AS.52_1#6f3bbbe9d?vaa=1&amp;vcp=1&amp;vop=1&amp;pid=20c9b0e4d&amp;color=36,64,97&amp;vtp=1&amp;bbb=1&amp;hb=1"/>
              <p:cNvSpPr/>
              <p:nvPr/>
            </p:nvSpPr>
            <p:spPr>
              <a:xfrm>
                <a:off x="539496" y="2850057"/>
                <a:ext cx="11109960" cy="29337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由题意得，由数字1，2，3，4，5组成的无重复数字的五位数共计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根据题意可得在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“波浪数”中，十位数字、千位数字中必有一个是5，另一个是3或4.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当另一个是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4时，将5与4放在千位、十位上，有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种情况，剩余1，2，3放在其余三个数位上，有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种情况，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则此时的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“波浪数”有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当另一个是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3时，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，5必须相邻，且4不与3相邻，有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132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231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13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254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23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154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，4个“波浪数”.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则由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1，2，3，4，5组成的无重复数字的五位数中“波浪数”有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12+4=16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所以所求概率为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120</m:t>
                        </m:r>
                      </m:den>
                    </m:f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.故选B.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5" name="QC_5_AS.52_1#6f3bbbe9d?vaa=1&amp;vcp=1&amp;vop=1&amp;pid=20c9b0e4d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50057"/>
                <a:ext cx="11109960" cy="2933700"/>
              </a:xfrm>
              <a:prstGeom prst="rect">
                <a:avLst/>
              </a:prstGeom>
              <a:blipFill>
                <a:blip r:embed="rId5"/>
                <a:stretch>
                  <a:fillRect l="-1317" r="-2799" b="-270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N.54_1#6f3bbbe9d?vaa=1&amp;vcp=1&amp;vop=1&amp;pid=20c9b0e4d&amp;color=36,64,97&amp;mp=1&amp;vtp=1&amp;bt=1&amp;bbb=1"/>
          <p:cNvSpPr/>
          <p:nvPr/>
        </p:nvSpPr>
        <p:spPr>
          <a:xfrm>
            <a:off x="539496" y="3332847"/>
            <a:ext cx="11109960" cy="40830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1800" b="1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【答案】</a:t>
            </a: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5_BD.55_1#3b60d06e7?vcp=1&amp;vop=1&amp;pid=20c9b0e4d&amp;color=36,64,97&amp;vtp=1&amp;bt=1&amp;bbb=1&amp;hb=1"/>
              <p:cNvSpPr/>
              <p:nvPr/>
            </p:nvSpPr>
            <p:spPr>
              <a:xfrm>
                <a:off x="539496" y="828000"/>
                <a:ext cx="11109960" cy="7605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例11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从数字0，1，3，5，7中取出不同的三个数作系数，可以组成多少个不同的一元二次方程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?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其中有实根的方程有多少个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?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O_5_BD.55_1#3b60d06e7?vcp=1&amp;vop=1&amp;pid=20c9b0e4d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28000"/>
                <a:ext cx="11109960" cy="760540"/>
              </a:xfrm>
              <a:prstGeom prst="rect">
                <a:avLst/>
              </a:prstGeom>
              <a:blipFill>
                <a:blip r:embed="rId3"/>
                <a:stretch>
                  <a:fillRect l="-1317" r="-2031" b="-176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5_AN.56_1#3b60d06e7?vcp=1&amp;vop=1&amp;pid=20c9b0e4d&amp;color=36,64,97&amp;vtp=1&amp;bbb=1&amp;hb=1"/>
              <p:cNvSpPr/>
              <p:nvPr/>
            </p:nvSpPr>
            <p:spPr>
              <a:xfrm>
                <a:off x="539496" y="1632863"/>
                <a:ext cx="11109960" cy="441591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先考虑组成一元二次方程的问题．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首先确定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，只能从1，3，5，7中选一个（提示:二次项系数不能为0），有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，然后从余下的四个数中任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选两个作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种．又0,1,3,5,7并无公因数（提示:防止出现约分后方程组相同情况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），故由分步计数原理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知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，组成的一元二次方程共有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个.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方程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要有实根，必须满足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𝑎𝑐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.分类讨论如下：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可以从1，3，5，7中任取两个，一元二次方程有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个；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时，分析判别式知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只能取5，7中的一个.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取5时，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只能取1，3这两个数，一元二次方程有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个；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取7时，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可取1，3或1，5这两组数，一元二次方程有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个．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此时共有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个一元二次方程．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由分类计数原理知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，有实根的一元二次方程共有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个．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5_AN.56_1#3b60d06e7?vcp=1&amp;vop=1&amp;pid=20c9b0e4d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632863"/>
                <a:ext cx="11109960" cy="4415917"/>
              </a:xfrm>
              <a:prstGeom prst="rect">
                <a:avLst/>
              </a:prstGeom>
              <a:blipFill>
                <a:blip r:embed="rId4"/>
                <a:stretch>
                  <a:fillRect l="-1317" r="-1207" b="-317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P_5_BD#b299eb613?vcp=1&amp;pid=20c9b0e4d&amp;color=36,64,97&amp;vtp=1&amp;bt=1&amp;bbb=1&amp;hb=1"/>
              <p:cNvSpPr/>
              <p:nvPr/>
            </p:nvSpPr>
            <p:spPr>
              <a:xfrm>
                <a:off x="539496" y="2735948"/>
                <a:ext cx="11109960" cy="1611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该题的限制条件较隐蔽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，需仔细分析，需要考虑到一元二次方程中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，而对有实根的一元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二次方程需有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.这里有两层意思：一是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不能为0；二是要保证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𝑎𝑐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，所以需先对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能否取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0进行分类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讨论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．实际问题中，既要能观察出是排列问题，又要能搞清哪些是特殊元素，还要根据问题进行合理分类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、分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步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，选择合适的解法．因此需做一定量的排列应用题，逐渐掌握解决问题的基本思想．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P_5_BD#b299eb613?vcp=1&amp;pid=20c9b0e4d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35948"/>
                <a:ext cx="11109960" cy="1611630"/>
              </a:xfrm>
              <a:prstGeom prst="rect">
                <a:avLst/>
              </a:prstGeom>
              <a:blipFill>
                <a:blip r:embed="rId3"/>
                <a:stretch>
                  <a:fillRect l="-1317" r="-1207" b="-87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_5_BD#b299eb613?vcp=1&amp;pid=20c9b0e4d&amp;color=36,64,97&amp;tib=255,255,255&amp;iip=3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17302" y="2795383"/>
            <a:ext cx="1216152" cy="29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2#9c39749e5.fixed?vcp=1&amp;pid=752c3b2a0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090672" cy="1188720"/>
          </a:xfrm>
          <a:prstGeom prst="rect">
            <a:avLst/>
          </a:prstGeom>
        </p:spPr>
      </p:pic>
      <p:sp>
        <p:nvSpPr>
          <p:cNvPr id="3" name="C_2_BD#9c39749e5.fixed?vcp=1&amp;pid=752c3b2a0&amp;color=61,88,159&amp;vtp=1&amp;bbb=1"/>
          <p:cNvSpPr/>
          <p:nvPr/>
        </p:nvSpPr>
        <p:spPr>
          <a:xfrm>
            <a:off x="694944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7.2</a:t>
            </a:r>
            <a:endParaRPr lang="en-US" altLang="zh-CN" sz="5400" dirty="0"/>
          </a:p>
        </p:txBody>
      </p:sp>
      <p:sp>
        <p:nvSpPr>
          <p:cNvPr id="4" name="C_2_BD#9c39749e5.fixed?vcp=1&amp;pid=752c3b2a0&amp;color=61,88,159&amp;vtp=1&amp;bbb=1"/>
          <p:cNvSpPr/>
          <p:nvPr/>
        </p:nvSpPr>
        <p:spPr>
          <a:xfrm>
            <a:off x="4315968" y="2587752"/>
            <a:ext cx="7671816" cy="12791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9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排列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目录1:ca1f18018?lid=4a9bcc5dc&amp;cid=4a9bcc5dc&amp;vtp=1&amp;bbb=1">
            <a:hlinkClick r:id="rId3" action="ppaction://hlinksldjump"/>
          </p:cNvPr>
          <p:cNvSpPr/>
          <p:nvPr/>
        </p:nvSpPr>
        <p:spPr>
          <a:xfrm>
            <a:off x="5148072" y="1231947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知识点1</a:t>
            </a:r>
            <a:r>
              <a:rPr lang="en-US" altLang="zh-CN" sz="16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排列</a:t>
            </a:r>
            <a:endParaRPr lang="en-US" altLang="zh-CN" sz="1600" dirty="0"/>
          </a:p>
        </p:txBody>
      </p:sp>
      <p:sp>
        <p:nvSpPr>
          <p:cNvPr id="3" name="C_1#目录1:ca1f18018?lid=6f952ff58&amp;cid=6f952ff58&amp;vtp=1&amp;bbb=1">
            <a:hlinkClick r:id="rId3" action="ppaction://hlinksldjump"/>
          </p:cNvPr>
          <p:cNvSpPr/>
          <p:nvPr/>
        </p:nvSpPr>
        <p:spPr>
          <a:xfrm>
            <a:off x="5148072" y="1584404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知识点2</a:t>
            </a:r>
            <a:r>
              <a:rPr lang="en-US" altLang="zh-CN" sz="16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排列数与排列数公式</a:t>
            </a:r>
            <a:endParaRPr lang="en-US" altLang="zh-CN" sz="1600" dirty="0"/>
          </a:p>
        </p:txBody>
      </p:sp>
      <p:sp>
        <p:nvSpPr>
          <p:cNvPr id="4" name="C_1#目录1:ca1f18018?lid=b576acd05&amp;cid=b576acd05&amp;vtp=1&amp;bbb=1">
            <a:hlinkClick r:id="rId3" action="ppaction://hlinksldjump"/>
          </p:cNvPr>
          <p:cNvSpPr/>
          <p:nvPr/>
        </p:nvSpPr>
        <p:spPr>
          <a:xfrm>
            <a:off x="5148072" y="1919407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知识点3</a:t>
            </a:r>
            <a:r>
              <a:rPr lang="en-US" altLang="zh-CN" sz="16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排列数的性质</a:t>
            </a:r>
            <a:endParaRPr lang="en-US" altLang="zh-CN" sz="1600" dirty="0"/>
          </a:p>
        </p:txBody>
      </p:sp>
      <p:sp>
        <p:nvSpPr>
          <p:cNvPr id="5" name="C_1#目录1:ca1f18018?lid=900ea6228&amp;cid=900ea6228&amp;vtp=1&amp;bbb=1">
            <a:hlinkClick r:id="rId3" action="ppaction://hlinksldjump"/>
          </p:cNvPr>
          <p:cNvSpPr/>
          <p:nvPr/>
        </p:nvSpPr>
        <p:spPr>
          <a:xfrm>
            <a:off x="5148072" y="2254410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知识点4</a:t>
            </a:r>
            <a:r>
              <a:rPr lang="en-US" altLang="zh-CN" sz="16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求解排列问题的主要方法</a:t>
            </a:r>
            <a:endParaRPr lang="en-US" altLang="zh-CN" sz="1600" dirty="0"/>
          </a:p>
        </p:txBody>
      </p:sp>
      <p:sp>
        <p:nvSpPr>
          <p:cNvPr id="6" name="C_1#目录1:ca1f18018?lid=bad38164f&amp;cid=bad38164f&amp;vtp=1&amp;bbb=1">
            <a:hlinkClick r:id="rId4" action="ppaction://hlinksldjump"/>
          </p:cNvPr>
          <p:cNvSpPr/>
          <p:nvPr/>
        </p:nvSpPr>
        <p:spPr>
          <a:xfrm>
            <a:off x="5148072" y="2963488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易错点</a:t>
            </a:r>
            <a:r>
              <a:rPr lang="en-US" altLang="zh-CN" sz="16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对排列的有序性理解不透致错</a:t>
            </a:r>
            <a:endParaRPr lang="en-US" altLang="zh-CN" sz="1600" dirty="0"/>
          </a:p>
        </p:txBody>
      </p:sp>
      <p:sp>
        <p:nvSpPr>
          <p:cNvPr id="7" name="C_1#目录1:ca1f18018?lid=8096d0e58&amp;cid=8096d0e58&amp;vtp=1&amp;bbb=1">
            <a:hlinkClick r:id="rId5" action="ppaction://hlinksldjump"/>
          </p:cNvPr>
          <p:cNvSpPr/>
          <p:nvPr/>
        </p:nvSpPr>
        <p:spPr>
          <a:xfrm>
            <a:off x="5139759" y="3696462"/>
            <a:ext cx="6839712" cy="285959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要点1</a:t>
            </a:r>
            <a:r>
              <a:rPr lang="en-US" altLang="zh-CN" sz="16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排列数公式的应用</a:t>
            </a:r>
            <a:endParaRPr lang="en-US" altLang="zh-CN" sz="1600" dirty="0"/>
          </a:p>
        </p:txBody>
      </p:sp>
      <p:sp>
        <p:nvSpPr>
          <p:cNvPr id="8" name="C_1#目录1:ca1f18018?lid=93cbed2bd&amp;cid=93cbed2bd&amp;vtp=1&amp;bbb=1">
            <a:hlinkClick r:id="rId6" action="ppaction://hlinksldjump"/>
          </p:cNvPr>
          <p:cNvSpPr/>
          <p:nvPr/>
        </p:nvSpPr>
        <p:spPr>
          <a:xfrm>
            <a:off x="5148072" y="4043725"/>
            <a:ext cx="6839712" cy="285959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要点2</a:t>
            </a:r>
            <a:r>
              <a:rPr lang="en-US" altLang="zh-CN" sz="16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无限制条件的排列问题</a:t>
            </a:r>
            <a:endParaRPr lang="en-US" altLang="zh-CN" sz="1600" dirty="0"/>
          </a:p>
        </p:txBody>
      </p:sp>
      <p:sp>
        <p:nvSpPr>
          <p:cNvPr id="9" name="C_1#目录1:ca1f18018?lid=8ee834c73&amp;cid=8ee834c73&amp;vtp=1&amp;bbb=1">
            <a:hlinkClick r:id="rId7" action="ppaction://hlinksldjump"/>
          </p:cNvPr>
          <p:cNvSpPr/>
          <p:nvPr/>
        </p:nvSpPr>
        <p:spPr>
          <a:xfrm>
            <a:off x="5139759" y="4369586"/>
            <a:ext cx="6839712" cy="285959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要点3</a:t>
            </a:r>
            <a:r>
              <a:rPr lang="en-US" altLang="zh-CN" sz="16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特殊元素或特殊位置的排列问题</a:t>
            </a:r>
            <a:endParaRPr lang="en-US" altLang="zh-CN" sz="1600" dirty="0"/>
          </a:p>
        </p:txBody>
      </p:sp>
      <p:sp>
        <p:nvSpPr>
          <p:cNvPr id="10" name="C_1#目录1:ca1f18018?lid=9b276d851&amp;cid=9b276d851&amp;vtp=1&amp;bbb=1">
            <a:hlinkClick r:id="rId8" action="ppaction://hlinksldjump"/>
          </p:cNvPr>
          <p:cNvSpPr/>
          <p:nvPr/>
        </p:nvSpPr>
        <p:spPr>
          <a:xfrm>
            <a:off x="5139759" y="4699184"/>
            <a:ext cx="6839712" cy="27764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要点4</a:t>
            </a:r>
            <a:r>
              <a:rPr lang="en-US" altLang="zh-CN" sz="16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利用“捆绑法”解决相邻问题</a:t>
            </a:r>
            <a:endParaRPr lang="en-US" altLang="zh-CN" sz="1600" dirty="0"/>
          </a:p>
        </p:txBody>
      </p:sp>
      <p:sp>
        <p:nvSpPr>
          <p:cNvPr id="11" name="C_1#目录1:ca1f18018?lid=d3418ad47&amp;cid=d3418ad47&amp;vtp=1&amp;bbb=1">
            <a:hlinkClick r:id="rId9" action="ppaction://hlinksldjump"/>
          </p:cNvPr>
          <p:cNvSpPr/>
          <p:nvPr/>
        </p:nvSpPr>
        <p:spPr>
          <a:xfrm>
            <a:off x="5148072" y="5072425"/>
            <a:ext cx="6839712" cy="241071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要点5</a:t>
            </a:r>
            <a:r>
              <a:rPr lang="en-US" altLang="zh-CN" sz="16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利用“插空法”解决不相邻问题</a:t>
            </a:r>
            <a:endParaRPr lang="en-US" altLang="zh-CN" sz="1600" dirty="0"/>
          </a:p>
        </p:txBody>
      </p:sp>
      <p:sp>
        <p:nvSpPr>
          <p:cNvPr id="12" name="C_1#目录1:ca1f18018?lid=3e5adade2&amp;cid=3e5adade2&amp;vtp=1&amp;bbb=1">
            <a:hlinkClick r:id="rId10" action="ppaction://hlinksldjump"/>
          </p:cNvPr>
          <p:cNvSpPr/>
          <p:nvPr/>
        </p:nvSpPr>
        <p:spPr>
          <a:xfrm>
            <a:off x="5148072" y="5407430"/>
            <a:ext cx="6839712" cy="229431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要点6</a:t>
            </a:r>
            <a:r>
              <a:rPr lang="en-US" altLang="zh-CN" sz="16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排列中的定序问题</a:t>
            </a:r>
            <a:endParaRPr lang="en-US" altLang="zh-CN" sz="1600" dirty="0"/>
          </a:p>
        </p:txBody>
      </p:sp>
      <p:sp>
        <p:nvSpPr>
          <p:cNvPr id="13" name="C_1#目录1:ca1f18018?lid=a72f58e90&amp;cid=a72f58e90&amp;vtp=1&amp;bbb=1">
            <a:hlinkClick r:id="rId11" action="ppaction://hlinksldjump"/>
          </p:cNvPr>
          <p:cNvSpPr/>
          <p:nvPr/>
        </p:nvSpPr>
        <p:spPr>
          <a:xfrm>
            <a:off x="5148072" y="5725806"/>
            <a:ext cx="6839712" cy="237743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要点7</a:t>
            </a:r>
            <a:r>
              <a:rPr lang="en-US" altLang="zh-CN" sz="16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数字排列问题</a:t>
            </a:r>
            <a:endParaRPr lang="en-US" altLang="zh-CN" sz="1600" dirty="0"/>
          </a:p>
        </p:txBody>
      </p:sp>
      <p:sp>
        <p:nvSpPr>
          <p:cNvPr id="14" name="C_1#目录1:ca1f18018?lid=20c9b0e4d&amp;cid=20c9b0e4d&amp;vtp=1&amp;bbb=1">
            <a:hlinkClick r:id="rId12" action="ppaction://hlinksldjump"/>
          </p:cNvPr>
          <p:cNvSpPr/>
          <p:nvPr/>
        </p:nvSpPr>
        <p:spPr>
          <a:xfrm>
            <a:off x="5148072" y="6045019"/>
            <a:ext cx="6839712" cy="24771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要点8</a:t>
            </a:r>
            <a:r>
              <a:rPr lang="en-US" altLang="zh-CN" sz="16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排列与其他知识的综合应用</a:t>
            </a:r>
            <a:endParaRPr lang="en-US" altLang="zh-CN" sz="1600" dirty="0"/>
          </a:p>
        </p:txBody>
      </p:sp>
      <p:pic>
        <p:nvPicPr>
          <p:cNvPr id="15" name="O_0#目录1:ca1f18018.fixed?vcp=1&amp;color=36,64,97&amp;tib=255,255,255&amp;vtp=1&amp;bt=1" descr="preencoded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032504" y="753963"/>
            <a:ext cx="731520" cy="768096"/>
          </a:xfrm>
          <a:prstGeom prst="rect">
            <a:avLst/>
          </a:prstGeom>
        </p:spPr>
      </p:pic>
      <p:pic>
        <p:nvPicPr>
          <p:cNvPr id="16" name="O_0#目录1:ca1f18018.fixed?vcp=1&amp;color=36,64,97&amp;tib=255,255,255&amp;vtp=1" descr="preencoded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024191" y="2382430"/>
            <a:ext cx="731520" cy="768096"/>
          </a:xfrm>
          <a:prstGeom prst="rect">
            <a:avLst/>
          </a:prstGeom>
        </p:spPr>
      </p:pic>
      <p:pic>
        <p:nvPicPr>
          <p:cNvPr id="17" name="O_0#目录1:ca1f18018.fixed?vcp=1&amp;color=36,64,97&amp;tib=255,255,255&amp;vtp=1" descr="preencoded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032504" y="3146368"/>
            <a:ext cx="731520" cy="768096"/>
          </a:xfrm>
          <a:prstGeom prst="rect">
            <a:avLst/>
          </a:prstGeom>
        </p:spPr>
      </p:pic>
      <p:sp>
        <p:nvSpPr>
          <p:cNvPr id="18" name="O_0#目录1:ca1f18018.fixed?vcp=1&amp;color=255,255,255&amp;vtp=1&amp;bbb=1"/>
          <p:cNvSpPr/>
          <p:nvPr/>
        </p:nvSpPr>
        <p:spPr>
          <a:xfrm>
            <a:off x="4024191" y="778902"/>
            <a:ext cx="768096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altLang="zh-CN" sz="2400" dirty="0"/>
          </a:p>
        </p:txBody>
      </p:sp>
      <p:sp>
        <p:nvSpPr>
          <p:cNvPr id="19" name="O_0#目录1:ca1f18018.fixed?vcp=1&amp;color=255,255,255&amp;vtp=1&amp;bbb=1"/>
          <p:cNvSpPr/>
          <p:nvPr/>
        </p:nvSpPr>
        <p:spPr>
          <a:xfrm>
            <a:off x="4015878" y="2397392"/>
            <a:ext cx="768096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altLang="zh-CN" sz="2400" dirty="0"/>
          </a:p>
        </p:txBody>
      </p:sp>
      <p:sp>
        <p:nvSpPr>
          <p:cNvPr id="20" name="O_0#目录1:ca1f18018.fixed?vcp=1&amp;color=255,255,255&amp;vtp=1&amp;bbb=1"/>
          <p:cNvSpPr/>
          <p:nvPr/>
        </p:nvSpPr>
        <p:spPr>
          <a:xfrm>
            <a:off x="4024191" y="3154679"/>
            <a:ext cx="768096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03</a:t>
            </a:r>
            <a:endParaRPr lang="en-US" altLang="zh-CN" sz="2400" dirty="0"/>
          </a:p>
        </p:txBody>
      </p:sp>
      <p:sp>
        <p:nvSpPr>
          <p:cNvPr id="21" name="O_0#目录1:ca1f18018.fixed?lid=ca1f18018&amp;vcp=1&amp;color=0,55,96&amp;vtp=1&amp;bbb=1">
            <a:hlinkClick r:id="rId3" action="ppaction://hlinksldjump"/>
          </p:cNvPr>
          <p:cNvSpPr/>
          <p:nvPr/>
        </p:nvSpPr>
        <p:spPr>
          <a:xfrm>
            <a:off x="4890375" y="793031"/>
            <a:ext cx="1261872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0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知识绘</a:t>
            </a:r>
            <a:endParaRPr lang="en-US" altLang="zh-CN" sz="2000" dirty="0"/>
          </a:p>
        </p:txBody>
      </p:sp>
      <p:sp>
        <p:nvSpPr>
          <p:cNvPr id="22" name="O_0#目录1:ca1f18018.fixed?lid=03f786c8e&amp;vcp=1&amp;color=0,55,96&amp;vtp=1&amp;bbb=1">
            <a:hlinkClick r:id="rId4" action="ppaction://hlinksldjump"/>
          </p:cNvPr>
          <p:cNvSpPr/>
          <p:nvPr/>
        </p:nvSpPr>
        <p:spPr>
          <a:xfrm>
            <a:off x="4902009" y="2551174"/>
            <a:ext cx="1261872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0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易错记</a:t>
            </a:r>
            <a:endParaRPr lang="en-US" altLang="zh-CN" sz="2000" dirty="0"/>
          </a:p>
        </p:txBody>
      </p:sp>
      <p:sp>
        <p:nvSpPr>
          <p:cNvPr id="23" name="O_0#目录1:ca1f18018.fixed?lid=b2e7160c8&amp;vcp=1&amp;color=0,55,96&amp;vtp=1&amp;bbb=1">
            <a:hlinkClick r:id="rId5" action="ppaction://hlinksldjump"/>
          </p:cNvPr>
          <p:cNvSpPr/>
          <p:nvPr/>
        </p:nvSpPr>
        <p:spPr>
          <a:xfrm>
            <a:off x="4897854" y="3310027"/>
            <a:ext cx="1261872" cy="38072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0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重难斩</a:t>
            </a:r>
            <a:endParaRPr lang="en-US" altLang="zh-CN" sz="2000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ca1f18018?vcp=1&amp;pid=9c39749e5&amp;color=36,64,97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832104"/>
            <a:ext cx="566928" cy="694944"/>
          </a:xfrm>
          <a:prstGeom prst="rect">
            <a:avLst/>
          </a:prstGeom>
        </p:spPr>
      </p:pic>
      <p:sp>
        <p:nvSpPr>
          <p:cNvPr id="3" name="C_3_BD#ca1f18018?vcp=1&amp;pid=9c39749e5&amp;color=61,88,159&amp;vtp=1&amp;bbb=1"/>
          <p:cNvSpPr/>
          <p:nvPr/>
        </p:nvSpPr>
        <p:spPr>
          <a:xfrm>
            <a:off x="1252728" y="950976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知识绘</a:t>
            </a:r>
            <a:endParaRPr lang="en-US" altLang="zh-CN" sz="2400" dirty="0"/>
          </a:p>
        </p:txBody>
      </p:sp>
      <p:sp>
        <p:nvSpPr>
          <p:cNvPr id="4" name="C_4_BD#4a9bcc5dc?vcp=1&amp;pid=ca1f18018&amp;color=101,101,255&amp;vtp=1&amp;bbb=1"/>
          <p:cNvSpPr/>
          <p:nvPr/>
        </p:nvSpPr>
        <p:spPr>
          <a:xfrm>
            <a:off x="539496" y="1527048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知识点1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排列</a:t>
            </a:r>
            <a:endParaRPr lang="en-US" altLang="zh-CN" sz="2200" dirty="0"/>
          </a:p>
        </p:txBody>
      </p:sp>
      <p:sp>
        <p:nvSpPr>
          <p:cNvPr id="5" name="C_4_BD#6f952ff58?vcp=1&amp;pid=ca1f18018&amp;color=101,101,255&amp;vtp=1&amp;bbb=1"/>
          <p:cNvSpPr/>
          <p:nvPr/>
        </p:nvSpPr>
        <p:spPr>
          <a:xfrm>
            <a:off x="539496" y="2020824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知识点2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排列数与排列数公式</a:t>
            </a:r>
            <a:endParaRPr lang="en-US" altLang="zh-CN" sz="2200" dirty="0"/>
          </a:p>
        </p:txBody>
      </p:sp>
      <p:sp>
        <p:nvSpPr>
          <p:cNvPr id="6" name="C_4_BD#b576acd05?vcp=1&amp;pid=ca1f18018&amp;color=101,101,255&amp;vtp=1&amp;bbb=1"/>
          <p:cNvSpPr/>
          <p:nvPr/>
        </p:nvSpPr>
        <p:spPr>
          <a:xfrm>
            <a:off x="539496" y="25146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知识点3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排列数的性质</a:t>
            </a:r>
            <a:endParaRPr lang="en-US" altLang="zh-CN" sz="2200" dirty="0"/>
          </a:p>
        </p:txBody>
      </p:sp>
      <p:sp>
        <p:nvSpPr>
          <p:cNvPr id="7" name="C_4_BD#900ea6228?vcp=1&amp;pid=ca1f18018&amp;color=101,101,255&amp;vtp=1&amp;bbb=1"/>
          <p:cNvSpPr/>
          <p:nvPr/>
        </p:nvSpPr>
        <p:spPr>
          <a:xfrm>
            <a:off x="539496" y="3008376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知识点4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求解排列问题的主要方法</a:t>
            </a:r>
            <a:endParaRPr lang="en-US" altLang="zh-CN" sz="2200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03f786c8e?vcp=1&amp;pid=9c39749e5&amp;color=36,64,97&amp;mp=1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828000"/>
            <a:ext cx="621792" cy="658368"/>
          </a:xfrm>
          <a:prstGeom prst="rect">
            <a:avLst/>
          </a:prstGeom>
        </p:spPr>
      </p:pic>
      <p:sp>
        <p:nvSpPr>
          <p:cNvPr id="3" name="C_3_BD#03f786c8e?vcp=1&amp;pid=9c39749e5&amp;color=61,88,159&amp;mp=1&amp;vtp=1&amp;bbb=1"/>
          <p:cNvSpPr/>
          <p:nvPr/>
        </p:nvSpPr>
        <p:spPr>
          <a:xfrm>
            <a:off x="1289304" y="946872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易错记</a:t>
            </a:r>
            <a:endParaRPr lang="en-US" altLang="zh-CN" sz="2400" dirty="0"/>
          </a:p>
        </p:txBody>
      </p:sp>
      <p:sp>
        <p:nvSpPr>
          <p:cNvPr id="4" name="C_4_BD#bad38164f?vcp=1&amp;pid=03f786c8e&amp;color=101,101,255&amp;vtp=1&amp;bbb=1"/>
          <p:cNvSpPr/>
          <p:nvPr/>
        </p:nvSpPr>
        <p:spPr>
          <a:xfrm>
            <a:off x="539496" y="1469096"/>
            <a:ext cx="11109960" cy="430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易错点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对排列的有序性理解不透致错</a:t>
            </a:r>
            <a:endParaRPr lang="en-US" altLang="zh-CN" sz="2200" dirty="0"/>
          </a:p>
        </p:txBody>
      </p:sp>
      <p:sp>
        <p:nvSpPr>
          <p:cNvPr id="5" name="QO_5_BD.1_1#0610427a8?vcp=1&amp;vop=1&amp;pid=bad38164f&amp;color=36,64,97&amp;vtp=1&amp;bbb=1"/>
          <p:cNvSpPr/>
          <p:nvPr/>
        </p:nvSpPr>
        <p:spPr>
          <a:xfrm>
            <a:off x="539496" y="1952018"/>
            <a:ext cx="11109960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例1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6个人站成前后三排，每排2人，有多少种不同的排法?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5_EX.2_1#0610427a8?vcp=1&amp;vop=1&amp;pid=bad38164f&amp;color=36,64,97&amp;vtp=1&amp;bbb=1&amp;hb=1"/>
              <p:cNvSpPr/>
              <p:nvPr/>
            </p:nvSpPr>
            <p:spPr>
              <a:xfrm>
                <a:off x="539496" y="2306091"/>
                <a:ext cx="11109960" cy="277349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【错解一】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分步完成，先安排第一排的2人，有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种排法;再安排中间一排的2人，有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种排法;余下的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2人排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在最后一排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.由分步计数原理，共有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=360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种不同的排法.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1" i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1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错解二】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分步完成，先安排第一排的2人，有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种排法;再安排中间一排的2人，有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种排法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;最后安排余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下的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2人，有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种排法.因为排在第一排，中间一排和最后一排不同，所以三排再排列，有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种排法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.由分步计数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原理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种不同的排法.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1" i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1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错因分析】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错解一的解答错在第3步,余下的2人还要去排最后一排的2个不同位置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.错解二的解答错在前三</a:t>
                </a: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步已经分清了三排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，不需要再排列三排的顺序了.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6" name="QO_5_EX.2_1#0610427a8?vcp=1&amp;vop=1&amp;pid=bad38164f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06091"/>
                <a:ext cx="11109960" cy="2773490"/>
              </a:xfrm>
              <a:prstGeom prst="rect">
                <a:avLst/>
              </a:prstGeom>
              <a:blipFill>
                <a:blip r:embed="rId4"/>
                <a:stretch>
                  <a:fillRect l="-1317" r="-823" b="-505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QO_5_AN.3_1#0610427a8?vcp=1&amp;vop=1&amp;pid=bad38164f&amp;color=36,64,97&amp;vtp=1&amp;bbb=1&amp;hb=1"/>
              <p:cNvSpPr/>
              <p:nvPr/>
            </p:nvSpPr>
            <p:spPr>
              <a:xfrm>
                <a:off x="539496" y="5074691"/>
                <a:ext cx="11109960" cy="114789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【正解一】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6个人站成前后三排,每排2人，分3步完成，不同的排法共有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种.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1" i="0">
                    <a:solidFill>
                      <a:srgbClr val="6565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1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</a:t>
                </a: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正解二】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此问题可看作将排成的三排“拉直”，实际上就是将6个人排成一排的问题.故共有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种不</a:t>
                </a: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同的排法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7" name="QO_5_AN.3_1#0610427a8?vcp=1&amp;vop=1&amp;pid=bad38164f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5074691"/>
                <a:ext cx="11109960" cy="1147890"/>
              </a:xfrm>
              <a:prstGeom prst="rect">
                <a:avLst/>
              </a:prstGeom>
              <a:blipFill>
                <a:blip r:embed="rId5"/>
                <a:stretch>
                  <a:fillRect l="-1317" b="-1216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9f62c87f9?vcp=1&amp;pid=bad38164f&amp;color=36,64,97&amp;vtp=1&amp;bt=1&amp;bbb=1&amp;hb=1"/>
          <p:cNvSpPr/>
          <p:nvPr/>
        </p:nvSpPr>
        <p:spPr>
          <a:xfrm>
            <a:off x="539496" y="2943275"/>
            <a:ext cx="11109960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   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1）解决排列问题的关键是弄清按怎样的顺序排列，结合问题情境找出排序的依据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，在求出</a:t>
            </a:r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答案后要还原实际情境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，看是否每一种情况都考虑进去了，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切忌重复计数和遗漏计数.</a:t>
            </a:r>
          </a:p>
          <a:p>
            <a:pPr latinLnBrk="1">
              <a:lnSpc>
                <a:spcPts val="3100"/>
              </a:lnSpc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244061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244061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（2）无限制的分排排列问题可直接看作排成一排的问题.</a:t>
            </a:r>
            <a:endParaRPr lang="en-US" altLang="zh-CN" dirty="0"/>
          </a:p>
        </p:txBody>
      </p:sp>
      <p:pic>
        <p:nvPicPr>
          <p:cNvPr id="3" name="P_5_BD#9f62c87f9?vcp=1&amp;pid=bad38164f&amp;color=36,64,97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6728" y="2988995"/>
            <a:ext cx="1371600" cy="320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b2e7160c8?vcp=1&amp;pid=9c39749e5&amp;color=36,64,97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828000"/>
            <a:ext cx="493776" cy="521208"/>
          </a:xfrm>
          <a:prstGeom prst="rect">
            <a:avLst/>
          </a:prstGeom>
        </p:spPr>
      </p:pic>
      <p:sp>
        <p:nvSpPr>
          <p:cNvPr id="3" name="C_3_BD#b2e7160c8?vcp=1&amp;pid=9c39749e5&amp;color=61,88,159&amp;vtp=1&amp;bbb=1"/>
          <p:cNvSpPr/>
          <p:nvPr/>
        </p:nvSpPr>
        <p:spPr>
          <a:xfrm>
            <a:off x="1188720" y="828000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重难斩</a:t>
            </a:r>
            <a:endParaRPr lang="en-US" altLang="zh-CN" sz="2400" dirty="0"/>
          </a:p>
        </p:txBody>
      </p:sp>
      <p:sp>
        <p:nvSpPr>
          <p:cNvPr id="4" name="C_4_BD#8096d0e58?vcp=1&amp;pid=b2e7160c8&amp;color=101,101,255&amp;vtp=1&amp;bbb=1"/>
          <p:cNvSpPr/>
          <p:nvPr/>
        </p:nvSpPr>
        <p:spPr>
          <a:xfrm>
            <a:off x="539496" y="1481796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要点1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排列数公式的应用</a:t>
            </a:r>
            <a:endParaRPr lang="en-US" altLang="zh-CN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6_BD.4_1#631d66699?vcp=1&amp;vop=1&amp;pid=40c4b3adf&amp;color=36,64,97&amp;vtp=1&amp;bbb=1"/>
              <p:cNvSpPr/>
              <p:nvPr/>
            </p:nvSpPr>
            <p:spPr>
              <a:xfrm>
                <a:off x="539496" y="1933281"/>
                <a:ext cx="11109960" cy="46170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计算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p>
                        </m:sSubSup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7!−6!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6_BD.4_1#631d66699?vcp=1&amp;vop=1&amp;pid=40c4b3adf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933281"/>
                <a:ext cx="11109960" cy="461709"/>
              </a:xfrm>
              <a:prstGeom prst="rect">
                <a:avLst/>
              </a:prstGeom>
              <a:blipFill>
                <a:blip r:embed="rId4"/>
                <a:stretch>
                  <a:fillRect l="-1317" b="-184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6_AN.5_1#631d66699?vcp=1&amp;vop=1&amp;pid=40c4b3adf&amp;color=36,64,97&amp;vtp=1&amp;bbb=1"/>
              <p:cNvSpPr/>
              <p:nvPr/>
            </p:nvSpPr>
            <p:spPr>
              <a:xfrm>
                <a:off x="539496" y="2395053"/>
                <a:ext cx="11109960" cy="2455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方法一：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p>
                        </m:sSubSup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7!−6!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7×6×5×4×3−6×5×4×3×2×1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7×6×5×4×3×2×1−6×5×4×3×2×1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6×5×4×3×(7−2)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6×5×4×3×2×(7−1)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5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方法二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p>
                        </m:sSubSup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7!−6!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7！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2！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−6！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7!−6！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7×6!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−6!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7×6!−6!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6" name="QO_6_AN.5_1#631d66699?vcp=1&amp;vop=1&amp;pid=40c4b3adf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95053"/>
                <a:ext cx="11109960" cy="2455355"/>
              </a:xfrm>
              <a:prstGeom prst="rect">
                <a:avLst/>
              </a:prstGeom>
              <a:blipFill>
                <a:blip r:embed="rId5"/>
                <a:stretch>
                  <a:fillRect l="-1317" b="-29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6_1#0857d1e7a?vcp=1&amp;vop=1&amp;pid=40c4b3adf&amp;color=36,64,97&amp;vtp=1&amp;bt=1&amp;bbb=1"/>
              <p:cNvSpPr/>
              <p:nvPr/>
            </p:nvSpPr>
            <p:spPr>
              <a:xfrm>
                <a:off x="539496" y="828000"/>
                <a:ext cx="11109960" cy="32562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8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解方程：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6_BD.6_1#0857d1e7a?vcp=1&amp;vop=1&amp;pid=40c4b3adf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28000"/>
                <a:ext cx="11109960" cy="325628"/>
              </a:xfrm>
              <a:prstGeom prst="rect">
                <a:avLst/>
              </a:prstGeom>
              <a:blipFill>
                <a:blip r:embed="rId3"/>
                <a:stretch>
                  <a:fillRect l="-1317" t="-9434" b="-4339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AN.7_1#0857d1e7a?vcp=1&amp;vop=1&amp;pid=40c4b3adf&amp;color=36,64,97&amp;vtp=1&amp;bbb=1&amp;hb=1"/>
              <p:cNvSpPr/>
              <p:nvPr/>
            </p:nvSpPr>
            <p:spPr>
              <a:xfrm>
                <a:off x="539496" y="1160295"/>
                <a:ext cx="11109960" cy="183178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可化为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8！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(8−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)!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9!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(10−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)!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8！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(8−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)!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9×8!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(10−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)(9−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)(8−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)!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，化简得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−19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+78=0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,由题意知</a:t>
                </a:r>
              </a:p>
              <a:p>
                <a:pPr latinLnBrk="1">
                  <a:lnSpc>
                    <a:spcPts val="6800"/>
                  </a:lnSpc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1≤</m:t>
                            </m:r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≤8,</m:t>
                            </m:r>
                          </m:e>
                          <m:e>
                            <m:r>
                              <a:rPr lang="en-US" altLang="zh-CN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1≤</m:t>
                            </m:r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−1≤9,</m:t>
                            </m:r>
                          </m:e>
                          <m:e>
                            <m:r>
                              <a:rPr lang="en-US" altLang="zh-CN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∈</m:t>
                            </m:r>
                            <m:sSup>
                              <m:sSupPr>
                                <m:ctrlPr>
                                  <a:rPr lang="en-US" altLang="zh-CN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b="1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𝐍</m:t>
                                </m:r>
                              </m:e>
                              <m:sup>
                                <m:r>
                                  <a:rPr lang="en-US" altLang="zh-CN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∗</m:t>
                                </m:r>
                              </m:sup>
                            </m:sSup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2≤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≤8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1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，故原方程的解为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6_AN.7_1#0857d1e7a?vcp=1&amp;vop=1&amp;pid=40c4b3adf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160295"/>
                <a:ext cx="11109960" cy="1831785"/>
              </a:xfrm>
              <a:prstGeom prst="rect">
                <a:avLst/>
              </a:prstGeom>
              <a:blipFill>
                <a:blip r:embed="rId4"/>
                <a:stretch>
                  <a:fillRect l="-1317" b="-33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6_BD.8_1#9558d1498?vcp=1&amp;vop=1&amp;pid=40c4b3adf&amp;color=36,64,97&amp;vtp=1&amp;bbb=1"/>
              <p:cNvSpPr/>
              <p:nvPr/>
            </p:nvSpPr>
            <p:spPr>
              <a:xfrm>
                <a:off x="539496" y="2999763"/>
                <a:ext cx="11109960" cy="32562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8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（3）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解不等式: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&lt;6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6_BD.8_1#9558d1498?vcp=1&amp;vop=1&amp;pid=40c4b3adf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99763"/>
                <a:ext cx="11109960" cy="325628"/>
              </a:xfrm>
              <a:prstGeom prst="rect">
                <a:avLst/>
              </a:prstGeom>
              <a:blipFill>
                <a:blip r:embed="rId5"/>
                <a:stretch>
                  <a:fillRect l="-1317" t="-9259" b="-4259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6_AN.9_1#9558d1498?vcp=1&amp;vop=1&amp;pid=40c4b3adf&amp;color=36,64,97&amp;vtp=1&amp;bbb=1"/>
              <p:cNvSpPr/>
              <p:nvPr/>
            </p:nvSpPr>
            <p:spPr>
              <a:xfrm>
                <a:off x="539496" y="3335043"/>
                <a:ext cx="11109960" cy="278784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&lt;6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69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1≤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≤8,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1≤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−2≤8,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∈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1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𝐍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∗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3≤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≤8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1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由原不等式可得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8！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(8−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)！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&lt;6⋅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8！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(10−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)！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，化简可得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−19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+84&lt;0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7&lt;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3≤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≤8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1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,所以不等式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&lt;6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的解集为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{8}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6_AN.9_1#9558d1498?vcp=1&amp;vop=1&amp;pid=40c4b3adf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335043"/>
                <a:ext cx="11109960" cy="2787841"/>
              </a:xfrm>
              <a:prstGeom prst="rect">
                <a:avLst/>
              </a:prstGeom>
              <a:blipFill>
                <a:blip r:embed="rId6"/>
                <a:stretch>
                  <a:fillRect l="-1317" t="-875" b="-525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715</Words>
  <Application>Microsoft Office PowerPoint</Application>
  <PresentationFormat>宽屏</PresentationFormat>
  <Paragraphs>216</Paragraphs>
  <Slides>27</Slides>
  <Notes>27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38" baseType="lpstr">
      <vt:lpstr>Arial (正文)</vt:lpstr>
      <vt:lpstr>等线</vt:lpstr>
      <vt:lpstr>仿宋</vt:lpstr>
      <vt:lpstr>SimSun</vt:lpstr>
      <vt:lpstr>微软雅黑</vt:lpstr>
      <vt:lpstr>印品黑体</vt:lpstr>
      <vt:lpstr>Arial</vt:lpstr>
      <vt:lpstr>Calibri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8</cp:revision>
  <dcterms:created xsi:type="dcterms:W3CDTF">2025-10-21T06:41:14Z</dcterms:created>
  <dcterms:modified xsi:type="dcterms:W3CDTF">2025-10-21T07:27:42Z</dcterms:modified>
  <cp:category/>
  <cp:contentStatus/>
</cp:coreProperties>
</file>